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sldIdLst>
    <p:sldId id="256" r:id="rId5"/>
    <p:sldId id="257" r:id="rId6"/>
    <p:sldId id="288" r:id="rId7"/>
    <p:sldId id="275" r:id="rId8"/>
    <p:sldId id="276" r:id="rId9"/>
    <p:sldId id="274" r:id="rId10"/>
    <p:sldId id="279" r:id="rId11"/>
    <p:sldId id="280" r:id="rId12"/>
    <p:sldId id="281" r:id="rId13"/>
    <p:sldId id="285" r:id="rId14"/>
    <p:sldId id="283" r:id="rId15"/>
    <p:sldId id="282" r:id="rId16"/>
    <p:sldId id="265" r:id="rId17"/>
    <p:sldId id="277" r:id="rId18"/>
    <p:sldId id="262" r:id="rId19"/>
    <p:sldId id="259" r:id="rId20"/>
    <p:sldId id="260" r:id="rId21"/>
    <p:sldId id="261"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25948-ADAF-48F5-8073-DAB2AC5AF94D}" v="2" dt="2023-04-20T08:44:53.76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FDE25948-ADAF-48F5-8073-DAB2AC5AF94D}"/>
    <pc:docChg chg="custSel delSld modSld sldOrd">
      <pc:chgData name="Pascalle Cup" userId="abbe84a0-611b-406e-b251-e8b4b71c069a" providerId="ADAL" clId="{FDE25948-ADAF-48F5-8073-DAB2AC5AF94D}" dt="2023-04-20T08:58:35.829" v="34"/>
      <pc:docMkLst>
        <pc:docMk/>
      </pc:docMkLst>
      <pc:sldChg chg="modSp mod">
        <pc:chgData name="Pascalle Cup" userId="abbe84a0-611b-406e-b251-e8b4b71c069a" providerId="ADAL" clId="{FDE25948-ADAF-48F5-8073-DAB2AC5AF94D}" dt="2023-04-20T08:18:30.622" v="3" actId="790"/>
        <pc:sldMkLst>
          <pc:docMk/>
          <pc:sldMk cId="4216984367" sldId="257"/>
        </pc:sldMkLst>
        <pc:spChg chg="mod">
          <ac:chgData name="Pascalle Cup" userId="abbe84a0-611b-406e-b251-e8b4b71c069a" providerId="ADAL" clId="{FDE25948-ADAF-48F5-8073-DAB2AC5AF94D}" dt="2023-04-20T08:18:30.622" v="3" actId="790"/>
          <ac:spMkLst>
            <pc:docMk/>
            <pc:sldMk cId="4216984367" sldId="257"/>
            <ac:spMk id="2" creationId="{9B67EEE5-05E6-4CCA-80E4-007E8EC615AD}"/>
          </ac:spMkLst>
        </pc:spChg>
      </pc:sldChg>
      <pc:sldChg chg="ord">
        <pc:chgData name="Pascalle Cup" userId="abbe84a0-611b-406e-b251-e8b4b71c069a" providerId="ADAL" clId="{FDE25948-ADAF-48F5-8073-DAB2AC5AF94D}" dt="2023-04-20T08:58:35.829" v="34"/>
        <pc:sldMkLst>
          <pc:docMk/>
          <pc:sldMk cId="1944830480" sldId="259"/>
        </pc:sldMkLst>
      </pc:sldChg>
      <pc:sldChg chg="ord">
        <pc:chgData name="Pascalle Cup" userId="abbe84a0-611b-406e-b251-e8b4b71c069a" providerId="ADAL" clId="{FDE25948-ADAF-48F5-8073-DAB2AC5AF94D}" dt="2023-04-20T08:57:57.119" v="28"/>
        <pc:sldMkLst>
          <pc:docMk/>
          <pc:sldMk cId="3503928608" sldId="260"/>
        </pc:sldMkLst>
      </pc:sldChg>
      <pc:sldChg chg="ord">
        <pc:chgData name="Pascalle Cup" userId="abbe84a0-611b-406e-b251-e8b4b71c069a" providerId="ADAL" clId="{FDE25948-ADAF-48F5-8073-DAB2AC5AF94D}" dt="2023-04-20T08:58:09.486" v="30"/>
        <pc:sldMkLst>
          <pc:docMk/>
          <pc:sldMk cId="3364226566" sldId="261"/>
        </pc:sldMkLst>
      </pc:sldChg>
      <pc:sldChg chg="ord">
        <pc:chgData name="Pascalle Cup" userId="abbe84a0-611b-406e-b251-e8b4b71c069a" providerId="ADAL" clId="{FDE25948-ADAF-48F5-8073-DAB2AC5AF94D}" dt="2023-04-20T08:57:50.953" v="26"/>
        <pc:sldMkLst>
          <pc:docMk/>
          <pc:sldMk cId="766139012" sldId="262"/>
        </pc:sldMkLst>
      </pc:sldChg>
      <pc:sldChg chg="modSp mod">
        <pc:chgData name="Pascalle Cup" userId="abbe84a0-611b-406e-b251-e8b4b71c069a" providerId="ADAL" clId="{FDE25948-ADAF-48F5-8073-DAB2AC5AF94D}" dt="2023-04-20T08:56:51.742" v="24" actId="20577"/>
        <pc:sldMkLst>
          <pc:docMk/>
          <pc:sldMk cId="3531817500" sldId="265"/>
        </pc:sldMkLst>
        <pc:spChg chg="mod">
          <ac:chgData name="Pascalle Cup" userId="abbe84a0-611b-406e-b251-e8b4b71c069a" providerId="ADAL" clId="{FDE25948-ADAF-48F5-8073-DAB2AC5AF94D}" dt="2023-04-20T08:56:51.742" v="24" actId="20577"/>
          <ac:spMkLst>
            <pc:docMk/>
            <pc:sldMk cId="3531817500" sldId="265"/>
            <ac:spMk id="2" creationId="{F35BBDC6-ECA3-4D70-9080-F6C52456EDDC}"/>
          </ac:spMkLst>
        </pc:spChg>
      </pc:sldChg>
      <pc:sldChg chg="addSp delSp modSp del mod">
        <pc:chgData name="Pascalle Cup" userId="abbe84a0-611b-406e-b251-e8b4b71c069a" providerId="ADAL" clId="{FDE25948-ADAF-48F5-8073-DAB2AC5AF94D}" dt="2023-04-20T08:56:36.455" v="22" actId="47"/>
        <pc:sldMkLst>
          <pc:docMk/>
          <pc:sldMk cId="2619419175" sldId="284"/>
        </pc:sldMkLst>
        <pc:spChg chg="del">
          <ac:chgData name="Pascalle Cup" userId="abbe84a0-611b-406e-b251-e8b4b71c069a" providerId="ADAL" clId="{FDE25948-ADAF-48F5-8073-DAB2AC5AF94D}" dt="2023-04-20T08:56:35.039" v="21" actId="478"/>
          <ac:spMkLst>
            <pc:docMk/>
            <pc:sldMk cId="2619419175" sldId="284"/>
            <ac:spMk id="2" creationId="{515F2353-6322-4D17-B486-01065959F287}"/>
          </ac:spMkLst>
        </pc:spChg>
        <pc:spChg chg="add mod">
          <ac:chgData name="Pascalle Cup" userId="abbe84a0-611b-406e-b251-e8b4b71c069a" providerId="ADAL" clId="{FDE25948-ADAF-48F5-8073-DAB2AC5AF94D}" dt="2023-04-20T08:56:35.039" v="21" actId="478"/>
          <ac:spMkLst>
            <pc:docMk/>
            <pc:sldMk cId="2619419175" sldId="284"/>
            <ac:spMk id="4" creationId="{76BE6046-3EEC-06DE-F0B7-05015A9F6BA1}"/>
          </ac:spMkLst>
        </pc:spChg>
      </pc:sldChg>
      <pc:sldChg chg="addSp delSp modSp mod setBg">
        <pc:chgData name="Pascalle Cup" userId="abbe84a0-611b-406e-b251-e8b4b71c069a" providerId="ADAL" clId="{FDE25948-ADAF-48F5-8073-DAB2AC5AF94D}" dt="2023-04-20T08:45:23.387" v="20" actId="1076"/>
        <pc:sldMkLst>
          <pc:docMk/>
          <pc:sldMk cId="1102903561" sldId="288"/>
        </pc:sldMkLst>
        <pc:graphicFrameChg chg="del">
          <ac:chgData name="Pascalle Cup" userId="abbe84a0-611b-406e-b251-e8b4b71c069a" providerId="ADAL" clId="{FDE25948-ADAF-48F5-8073-DAB2AC5AF94D}" dt="2023-04-20T08:18:00.156" v="0" actId="478"/>
          <ac:graphicFrameMkLst>
            <pc:docMk/>
            <pc:sldMk cId="1102903561" sldId="288"/>
            <ac:graphicFrameMk id="2" creationId="{24A7879D-1E81-6704-3522-DDD4DB924827}"/>
          </ac:graphicFrameMkLst>
        </pc:graphicFrameChg>
        <pc:graphicFrameChg chg="add del mod modGraphic">
          <ac:chgData name="Pascalle Cup" userId="abbe84a0-611b-406e-b251-e8b4b71c069a" providerId="ADAL" clId="{FDE25948-ADAF-48F5-8073-DAB2AC5AF94D}" dt="2023-04-20T08:44:19.175" v="15" actId="478"/>
          <ac:graphicFrameMkLst>
            <pc:docMk/>
            <pc:sldMk cId="1102903561" sldId="288"/>
            <ac:graphicFrameMk id="3" creationId="{CB60E967-E44F-DE09-89A6-BF9661369FA2}"/>
          </ac:graphicFrameMkLst>
        </pc:graphicFrameChg>
        <pc:graphicFrameChg chg="del modGraphic">
          <ac:chgData name="Pascalle Cup" userId="abbe84a0-611b-406e-b251-e8b4b71c069a" providerId="ADAL" clId="{FDE25948-ADAF-48F5-8073-DAB2AC5AF94D}" dt="2023-04-20T08:18:05.570" v="2" actId="478"/>
          <ac:graphicFrameMkLst>
            <pc:docMk/>
            <pc:sldMk cId="1102903561" sldId="288"/>
            <ac:graphicFrameMk id="4" creationId="{334CCC31-8A53-52A8-1CCF-8131D433540F}"/>
          </ac:graphicFrameMkLst>
        </pc:graphicFrameChg>
        <pc:picChg chg="add mod">
          <ac:chgData name="Pascalle Cup" userId="abbe84a0-611b-406e-b251-e8b4b71c069a" providerId="ADAL" clId="{FDE25948-ADAF-48F5-8073-DAB2AC5AF94D}" dt="2023-04-20T08:45:23.387" v="20" actId="1076"/>
          <ac:picMkLst>
            <pc:docMk/>
            <pc:sldMk cId="1102903561" sldId="288"/>
            <ac:picMk id="5" creationId="{4428D555-DB4C-6F54-1306-BF583C5629D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accent1_2" csCatId="accent1"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5547940E-F73C-4898-87E1-20AB102325BB}" type="presOf" srcId="{D8491F73-A7AF-4271-A436-09BAE03B95BC}" destId="{D3AAA3B4-7C6F-463E-94C9-2A97DEA9044D}" srcOrd="0" destOrd="0" presId="urn:microsoft.com/office/officeart/2005/8/layout/process1"/>
    <dgm:cxn modelId="{A5F39E12-E119-439C-963A-21BA36480008}" type="presOf" srcId="{72618E45-703D-4E2D-9CBE-AA1B80624E1A}" destId="{2CC9A9E3-CD7D-4967-994A-13C91EF85E77}"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50739E64-BFCF-44C5-92A4-46F550FF5F6D}" type="presOf" srcId="{C7F954C7-33D5-4B65-B480-87BCACADD132}" destId="{38905F5F-B7FB-4949-B2A8-187D9E3C80D1}" srcOrd="0" destOrd="0" presId="urn:microsoft.com/office/officeart/2005/8/layout/process1"/>
    <dgm:cxn modelId="{1B2ED748-F6C3-4410-B20A-94341D1085FD}" type="presOf" srcId="{45EC5CB2-6AC4-4300-AB29-E94C625CB61C}" destId="{ADF7332C-CCA5-4338-94D6-083E266D725A}"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840EEC6F-DF71-4E76-905E-20EA6438A577}" type="presOf" srcId="{CDB58CAA-0627-4957-BB29-C9E8903714E0}" destId="{D8657035-D71C-4E04-99D8-791517C51BB8}" srcOrd="0" destOrd="0" presId="urn:microsoft.com/office/officeart/2005/8/layout/process1"/>
    <dgm:cxn modelId="{0F734473-19E0-4DA3-BBA8-7260681142D1}" type="presOf" srcId="{45EC5CB2-6AC4-4300-AB29-E94C625CB61C}" destId="{EE1088C4-CBFA-4F8D-A265-F0EC3F6DCA3D}" srcOrd="0" destOrd="0" presId="urn:microsoft.com/office/officeart/2005/8/layout/process1"/>
    <dgm:cxn modelId="{5F8A7895-2CCE-413E-BF3F-4C3ECFE1733B}" type="presOf" srcId="{359A3B8D-770B-4BB1-80A3-918C7DA33B96}" destId="{97909842-283B-4A3E-95BD-2521CA4214C1}" srcOrd="0" destOrd="0" presId="urn:microsoft.com/office/officeart/2005/8/layout/process1"/>
    <dgm:cxn modelId="{6F7D8CAE-4EBE-4CEB-AC84-91257C2D14B0}" type="presOf" srcId="{C771EFAE-2276-4982-AC31-76C3F47E8CBE}" destId="{8F053658-1B2D-4A45-AAA1-0DE1D463061F}"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66C190BD-A72A-4C4F-90BB-51F36A966CD4}" type="presOf" srcId="{B0A9D0A9-6E81-4E82-9565-BC27C7F00454}" destId="{0D94920D-C11D-43EB-9187-CAFEA636C7C1}" srcOrd="0" destOrd="0" presId="urn:microsoft.com/office/officeart/2005/8/layout/process1"/>
    <dgm:cxn modelId="{4D377AC2-A25D-4C77-B221-3AA1CBCB9371}" type="presOf" srcId="{7FAA63B0-2BC6-4158-9800-0A63225E6269}" destId="{FCDBFD2D-702A-4CC9-A04E-77E6E79CC63B}" srcOrd="0" destOrd="0" presId="urn:microsoft.com/office/officeart/2005/8/layout/process1"/>
    <dgm:cxn modelId="{16E8B4C9-D5E2-4C36-920E-885AE9708C7C}" type="presOf" srcId="{4A585A7C-977B-4F5E-95C0-4B88D5606881}" destId="{4BAEB5BE-56C6-472C-BAA9-128EBD31770B}"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150483E5-64BB-4179-9882-7659A98DE2EA}" type="presOf" srcId="{C7F954C7-33D5-4B65-B480-87BCACADD132}" destId="{DA7B7623-86E8-4BD2-993A-B43C3E1260DE}" srcOrd="1" destOrd="0" presId="urn:microsoft.com/office/officeart/2005/8/layout/process1"/>
    <dgm:cxn modelId="{578FA3EA-6ED9-4567-A795-A8A05257ABE6}" type="presOf" srcId="{C771EFAE-2276-4982-AC31-76C3F47E8CBE}" destId="{06FDE862-6FE2-4F01-9EF0-645AD751682E}" srcOrd="1" destOrd="0" presId="urn:microsoft.com/office/officeart/2005/8/layout/process1"/>
    <dgm:cxn modelId="{471E04FA-5646-4910-B7AB-71FA4A7F4D2B}" type="presOf" srcId="{359A3B8D-770B-4BB1-80A3-918C7DA33B96}" destId="{19C4E301-7B04-4B19-A644-76D74D77F622}" srcOrd="1" destOrd="0" presId="urn:microsoft.com/office/officeart/2005/8/layout/process1"/>
    <dgm:cxn modelId="{1CA5302E-FD53-455D-8C7D-3FE36B51A257}" type="presParOf" srcId="{4BAEB5BE-56C6-472C-BAA9-128EBD31770B}" destId="{0D94920D-C11D-43EB-9187-CAFEA636C7C1}" srcOrd="0" destOrd="0" presId="urn:microsoft.com/office/officeart/2005/8/layout/process1"/>
    <dgm:cxn modelId="{38A58AC1-B374-45A4-A9FB-C2C0E7A83A1D}" type="presParOf" srcId="{4BAEB5BE-56C6-472C-BAA9-128EBD31770B}" destId="{8F053658-1B2D-4A45-AAA1-0DE1D463061F}" srcOrd="1" destOrd="0" presId="urn:microsoft.com/office/officeart/2005/8/layout/process1"/>
    <dgm:cxn modelId="{C4C3EB7D-1E20-4284-AB51-0867EB01E0FE}" type="presParOf" srcId="{8F053658-1B2D-4A45-AAA1-0DE1D463061F}" destId="{06FDE862-6FE2-4F01-9EF0-645AD751682E}" srcOrd="0" destOrd="0" presId="urn:microsoft.com/office/officeart/2005/8/layout/process1"/>
    <dgm:cxn modelId="{2805279D-DC61-4CF1-8C9C-C98FE9F7CE26}" type="presParOf" srcId="{4BAEB5BE-56C6-472C-BAA9-128EBD31770B}" destId="{FCDBFD2D-702A-4CC9-A04E-77E6E79CC63B}" srcOrd="2" destOrd="0" presId="urn:microsoft.com/office/officeart/2005/8/layout/process1"/>
    <dgm:cxn modelId="{86945CC8-F087-4211-9511-BB91338C2921}" type="presParOf" srcId="{4BAEB5BE-56C6-472C-BAA9-128EBD31770B}" destId="{EE1088C4-CBFA-4F8D-A265-F0EC3F6DCA3D}" srcOrd="3" destOrd="0" presId="urn:microsoft.com/office/officeart/2005/8/layout/process1"/>
    <dgm:cxn modelId="{5B287477-6D58-42E5-A91C-82F45BB1534D}" type="presParOf" srcId="{EE1088C4-CBFA-4F8D-A265-F0EC3F6DCA3D}" destId="{ADF7332C-CCA5-4338-94D6-083E266D725A}" srcOrd="0" destOrd="0" presId="urn:microsoft.com/office/officeart/2005/8/layout/process1"/>
    <dgm:cxn modelId="{DA999720-438A-47D5-A121-7BAB7E32E0E6}" type="presParOf" srcId="{4BAEB5BE-56C6-472C-BAA9-128EBD31770B}" destId="{D3AAA3B4-7C6F-463E-94C9-2A97DEA9044D}" srcOrd="4" destOrd="0" presId="urn:microsoft.com/office/officeart/2005/8/layout/process1"/>
    <dgm:cxn modelId="{897CD42F-9FA0-41A5-A765-37FE9537E8F2}" type="presParOf" srcId="{4BAEB5BE-56C6-472C-BAA9-128EBD31770B}" destId="{38905F5F-B7FB-4949-B2A8-187D9E3C80D1}" srcOrd="5" destOrd="0" presId="urn:microsoft.com/office/officeart/2005/8/layout/process1"/>
    <dgm:cxn modelId="{BF6C82A9-23BC-4E0F-979E-C10DDD483DBD}" type="presParOf" srcId="{38905F5F-B7FB-4949-B2A8-187D9E3C80D1}" destId="{DA7B7623-86E8-4BD2-993A-B43C3E1260DE}" srcOrd="0" destOrd="0" presId="urn:microsoft.com/office/officeart/2005/8/layout/process1"/>
    <dgm:cxn modelId="{A4155E8B-3B2F-4A34-8372-9517D100C0F6}" type="presParOf" srcId="{4BAEB5BE-56C6-472C-BAA9-128EBD31770B}" destId="{2CC9A9E3-CD7D-4967-994A-13C91EF85E77}" srcOrd="6" destOrd="0" presId="urn:microsoft.com/office/officeart/2005/8/layout/process1"/>
    <dgm:cxn modelId="{B4325AC9-6E4B-47D8-85D2-7AAD4F5B5AB8}" type="presParOf" srcId="{4BAEB5BE-56C6-472C-BAA9-128EBD31770B}" destId="{97909842-283B-4A3E-95BD-2521CA4214C1}" srcOrd="7" destOrd="0" presId="urn:microsoft.com/office/officeart/2005/8/layout/process1"/>
    <dgm:cxn modelId="{D91A8372-67E7-4ED2-BCAE-0F1DACE4CF7F}" type="presParOf" srcId="{97909842-283B-4A3E-95BD-2521CA4214C1}" destId="{19C4E301-7B04-4B19-A644-76D74D77F622}" srcOrd="0" destOrd="0" presId="urn:microsoft.com/office/officeart/2005/8/layout/process1"/>
    <dgm:cxn modelId="{EF41CD0B-2BBA-4FFF-AE86-2BEB0F110E8E}"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968"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Aanleiding</a:t>
          </a:r>
        </a:p>
      </dsp:txBody>
      <dsp:txXfrm>
        <a:off x="25589" y="1198121"/>
        <a:ext cx="1187070" cy="694945"/>
      </dsp:txXfrm>
    </dsp:sp>
    <dsp:sp modelId="{8F053658-1B2D-4A45-AAA1-0DE1D463061F}">
      <dsp:nvSpPr>
        <dsp:cNvPr id="0" name=""/>
        <dsp:cNvSpPr/>
      </dsp:nvSpPr>
      <dsp:spPr>
        <a:xfrm>
          <a:off x="1357312"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1357312" y="1454058"/>
        <a:ext cx="182578" cy="183071"/>
      </dsp:txXfrm>
    </dsp:sp>
    <dsp:sp modelId="{FCDBFD2D-702A-4CC9-A04E-77E6E79CC63B}">
      <dsp:nvSpPr>
        <dsp:cNvPr id="0" name=""/>
        <dsp:cNvSpPr/>
      </dsp:nvSpPr>
      <dsp:spPr>
        <a:xfrm>
          <a:off x="1726406"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Onderzoek </a:t>
          </a:r>
        </a:p>
      </dsp:txBody>
      <dsp:txXfrm>
        <a:off x="1748027" y="1198121"/>
        <a:ext cx="1187070" cy="694945"/>
      </dsp:txXfrm>
    </dsp:sp>
    <dsp:sp modelId="{EE1088C4-CBFA-4F8D-A265-F0EC3F6DCA3D}">
      <dsp:nvSpPr>
        <dsp:cNvPr id="0" name=""/>
        <dsp:cNvSpPr/>
      </dsp:nvSpPr>
      <dsp:spPr>
        <a:xfrm>
          <a:off x="3079750"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3079750" y="1454058"/>
        <a:ext cx="182578" cy="183071"/>
      </dsp:txXfrm>
    </dsp:sp>
    <dsp:sp modelId="{D3AAA3B4-7C6F-463E-94C9-2A97DEA9044D}">
      <dsp:nvSpPr>
        <dsp:cNvPr id="0" name=""/>
        <dsp:cNvSpPr/>
      </dsp:nvSpPr>
      <dsp:spPr>
        <a:xfrm>
          <a:off x="3448843"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Plan </a:t>
          </a:r>
        </a:p>
      </dsp:txBody>
      <dsp:txXfrm>
        <a:off x="3470464" y="1198121"/>
        <a:ext cx="1187070" cy="694945"/>
      </dsp:txXfrm>
    </dsp:sp>
    <dsp:sp modelId="{38905F5F-B7FB-4949-B2A8-187D9E3C80D1}">
      <dsp:nvSpPr>
        <dsp:cNvPr id="0" name=""/>
        <dsp:cNvSpPr/>
      </dsp:nvSpPr>
      <dsp:spPr>
        <a:xfrm>
          <a:off x="4802187"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4802187" y="1454058"/>
        <a:ext cx="182578" cy="183071"/>
      </dsp:txXfrm>
    </dsp:sp>
    <dsp:sp modelId="{2CC9A9E3-CD7D-4967-994A-13C91EF85E77}">
      <dsp:nvSpPr>
        <dsp:cNvPr id="0" name=""/>
        <dsp:cNvSpPr/>
      </dsp:nvSpPr>
      <dsp:spPr>
        <a:xfrm>
          <a:off x="5171281"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Uitvoering </a:t>
          </a:r>
        </a:p>
      </dsp:txBody>
      <dsp:txXfrm>
        <a:off x="5192902" y="1198121"/>
        <a:ext cx="1187070" cy="694945"/>
      </dsp:txXfrm>
    </dsp:sp>
    <dsp:sp modelId="{97909842-283B-4A3E-95BD-2521CA4214C1}">
      <dsp:nvSpPr>
        <dsp:cNvPr id="0" name=""/>
        <dsp:cNvSpPr/>
      </dsp:nvSpPr>
      <dsp:spPr>
        <a:xfrm>
          <a:off x="6524624" y="1393035"/>
          <a:ext cx="260826" cy="305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a:off x="6524624" y="1454058"/>
        <a:ext cx="182578" cy="183071"/>
      </dsp:txXfrm>
    </dsp:sp>
    <dsp:sp modelId="{D8657035-D71C-4E04-99D8-791517C51BB8}">
      <dsp:nvSpPr>
        <dsp:cNvPr id="0" name=""/>
        <dsp:cNvSpPr/>
      </dsp:nvSpPr>
      <dsp:spPr>
        <a:xfrm>
          <a:off x="6893718" y="1176500"/>
          <a:ext cx="1230312" cy="7381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Evaluatie </a:t>
          </a:r>
        </a:p>
      </dsp:txBody>
      <dsp:txXfrm>
        <a:off x="6915339" y="1198121"/>
        <a:ext cx="1187070" cy="694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stijl te bewerken</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72345051-2045-45DA-935E-2E3CA1A69ADC}" type="datetimeFigureOut">
              <a:rPr lang="en-US" smtClean="0"/>
              <a:t>4/20/2023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7CD31F4-64FA-4BA0-9498-67783267A8C8}" type="slidenum">
              <a:rPr lang="en-US" smtClean="0"/>
              <a:t>‹nr.›</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66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2345051-2045-45DA-935E-2E3CA1A69ADC}"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80979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2345051-2045-45DA-935E-2E3CA1A69ADC}"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87363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2345051-2045-45DA-935E-2E3CA1A69ADC}"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9733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stijl te bewerken</a:t>
            </a:r>
            <a:endParaRPr lang="en-US"/>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2345051-2045-45DA-935E-2E3CA1A69ADC}"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‹nr.›</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217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72345051-2045-45DA-935E-2E3CA1A69ADC}"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5812321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72345051-2045-45DA-935E-2E3CA1A69ADC}"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272778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72345051-2045-45DA-935E-2E3CA1A69ADC}"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2721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53312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2345051-2045-45DA-935E-2E3CA1A69ADC}"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7577870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2345051-2045-45DA-935E-2E3CA1A69ADC}"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6904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2345051-2045-45DA-935E-2E3CA1A69ADC}" type="datetimeFigureOut">
              <a:rPr lang="en-US" smtClean="0"/>
              <a:t>4/20/2023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9096293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ideo" Target="https://www.youtube.com/embed/9FTSIwo2jGM?start=62&amp;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nationaleombudsman.nl/burgerinitiatief-wat-is-dat-nou-eigenlij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Fo4YeXbLusw?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8" name="Rectangle 10">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2">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Rectangle 14">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el 1">
            <a:extLst>
              <a:ext uri="{FF2B5EF4-FFF2-40B4-BE49-F238E27FC236}">
                <a16:creationId xmlns:a16="http://schemas.microsoft.com/office/drawing/2014/main" id="{857487FA-ADAF-41B2-AD36-F1C2B3FA53E2}"/>
              </a:ext>
            </a:extLst>
          </p:cNvPr>
          <p:cNvSpPr>
            <a:spLocks noGrp="1"/>
          </p:cNvSpPr>
          <p:nvPr>
            <p:ph type="ctrTitle"/>
          </p:nvPr>
        </p:nvSpPr>
        <p:spPr>
          <a:xfrm>
            <a:off x="8195138" y="857675"/>
            <a:ext cx="3113366" cy="3622844"/>
          </a:xfrm>
        </p:spPr>
        <p:txBody>
          <a:bodyPr>
            <a:normAutofit/>
          </a:bodyPr>
          <a:lstStyle/>
          <a:p>
            <a:r>
              <a:rPr lang="nl-NL" sz="5400"/>
              <a:t>Stad en Wijk les 1</a:t>
            </a:r>
          </a:p>
        </p:txBody>
      </p:sp>
      <p:sp>
        <p:nvSpPr>
          <p:cNvPr id="3" name="Ondertitel 2">
            <a:extLst>
              <a:ext uri="{FF2B5EF4-FFF2-40B4-BE49-F238E27FC236}">
                <a16:creationId xmlns:a16="http://schemas.microsoft.com/office/drawing/2014/main" id="{5784EAA3-8458-415C-BD74-5040D6998487}"/>
              </a:ext>
            </a:extLst>
          </p:cNvPr>
          <p:cNvSpPr>
            <a:spLocks noGrp="1"/>
          </p:cNvSpPr>
          <p:nvPr>
            <p:ph type="subTitle" idx="1"/>
          </p:nvPr>
        </p:nvSpPr>
        <p:spPr>
          <a:xfrm>
            <a:off x="8210328" y="4541697"/>
            <a:ext cx="3082986" cy="1543422"/>
          </a:xfrm>
        </p:spPr>
        <p:txBody>
          <a:bodyPr>
            <a:normAutofit/>
          </a:bodyPr>
          <a:lstStyle/>
          <a:p>
            <a:r>
              <a:rPr lang="nl-NL" sz="2000" dirty="0"/>
              <a:t>Inrichting van een gebied </a:t>
            </a:r>
          </a:p>
          <a:p>
            <a:r>
              <a:rPr lang="nl-NL" sz="2000" dirty="0"/>
              <a:t>lj1 p 4 2022-2023 . </a:t>
            </a:r>
          </a:p>
        </p:txBody>
      </p:sp>
      <p:pic>
        <p:nvPicPr>
          <p:cNvPr id="4" name="Picture 3">
            <a:extLst>
              <a:ext uri="{FF2B5EF4-FFF2-40B4-BE49-F238E27FC236}">
                <a16:creationId xmlns:a16="http://schemas.microsoft.com/office/drawing/2014/main" id="{9789A696-6DB2-40AC-BA2D-A4A9C65BC6E9}"/>
              </a:ext>
            </a:extLst>
          </p:cNvPr>
          <p:cNvPicPr>
            <a:picLocks noChangeAspect="1"/>
          </p:cNvPicPr>
          <p:nvPr/>
        </p:nvPicPr>
        <p:blipFill rotWithShape="1">
          <a:blip r:embed="rId2"/>
          <a:srcRect b="5857"/>
          <a:stretch/>
        </p:blipFill>
        <p:spPr>
          <a:xfrm>
            <a:off x="872064" y="1727679"/>
            <a:ext cx="6045576" cy="3400661"/>
          </a:xfrm>
          <a:prstGeom prst="rect">
            <a:avLst/>
          </a:prstGeom>
        </p:spPr>
      </p:pic>
    </p:spTree>
    <p:extLst>
      <p:ext uri="{BB962C8B-B14F-4D97-AF65-F5344CB8AC3E}">
        <p14:creationId xmlns:p14="http://schemas.microsoft.com/office/powerpoint/2010/main" val="10686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082D5-DB93-4473-9200-13BEA2FC53B6}"/>
              </a:ext>
            </a:extLst>
          </p:cNvPr>
          <p:cNvSpPr>
            <a:spLocks noGrp="1"/>
          </p:cNvSpPr>
          <p:nvPr>
            <p:ph type="title"/>
          </p:nvPr>
        </p:nvSpPr>
        <p:spPr>
          <a:xfrm>
            <a:off x="590550" y="134557"/>
            <a:ext cx="11334750" cy="1356360"/>
          </a:xfrm>
        </p:spPr>
        <p:txBody>
          <a:bodyPr/>
          <a:lstStyle/>
          <a:p>
            <a:r>
              <a:rPr lang="nl-NL" dirty="0"/>
              <a:t>Een mooi voorbeeld: het backyard experiment </a:t>
            </a:r>
          </a:p>
        </p:txBody>
      </p:sp>
      <p:pic>
        <p:nvPicPr>
          <p:cNvPr id="5" name="Onlinemedia 4" title="#BackyardExperiment: A Pop-up Park and Social Study in Garema Place, Canberra">
            <a:hlinkClick r:id="" action="ppaction://media"/>
            <a:extLst>
              <a:ext uri="{FF2B5EF4-FFF2-40B4-BE49-F238E27FC236}">
                <a16:creationId xmlns:a16="http://schemas.microsoft.com/office/drawing/2014/main" id="{8A104970-680E-4826-B2A8-9F67F2C458B4}"/>
              </a:ext>
            </a:extLst>
          </p:cNvPr>
          <p:cNvPicPr>
            <a:picLocks noRot="1" noChangeAspect="1"/>
          </p:cNvPicPr>
          <p:nvPr>
            <a:videoFile r:link="rId1"/>
          </p:nvPr>
        </p:nvPicPr>
        <p:blipFill>
          <a:blip r:embed="rId3"/>
          <a:stretch>
            <a:fillRect/>
          </a:stretch>
        </p:blipFill>
        <p:spPr>
          <a:xfrm>
            <a:off x="1209675" y="1195642"/>
            <a:ext cx="9363075" cy="5290139"/>
          </a:xfrm>
          <a:prstGeom prst="rect">
            <a:avLst/>
          </a:prstGeom>
        </p:spPr>
      </p:pic>
    </p:spTree>
    <p:extLst>
      <p:ext uri="{BB962C8B-B14F-4D97-AF65-F5344CB8AC3E}">
        <p14:creationId xmlns:p14="http://schemas.microsoft.com/office/powerpoint/2010/main" val="5302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14FB7-027D-428D-BE56-2F0EAE910F6D}"/>
              </a:ext>
            </a:extLst>
          </p:cNvPr>
          <p:cNvSpPr>
            <a:spLocks noGrp="1"/>
          </p:cNvSpPr>
          <p:nvPr>
            <p:ph type="title"/>
          </p:nvPr>
        </p:nvSpPr>
        <p:spPr/>
        <p:txBody>
          <a:bodyPr/>
          <a:lstStyle/>
          <a:p>
            <a:r>
              <a:rPr lang="nl-NL" dirty="0"/>
              <a:t>2. Inclusieve stad </a:t>
            </a:r>
          </a:p>
        </p:txBody>
      </p:sp>
      <p:sp>
        <p:nvSpPr>
          <p:cNvPr id="3" name="Tekstvak 2">
            <a:extLst>
              <a:ext uri="{FF2B5EF4-FFF2-40B4-BE49-F238E27FC236}">
                <a16:creationId xmlns:a16="http://schemas.microsoft.com/office/drawing/2014/main" id="{13DC9419-E6E1-4AC9-A197-9DEA56B7F72A}"/>
              </a:ext>
            </a:extLst>
          </p:cNvPr>
          <p:cNvSpPr txBox="1"/>
          <p:nvPr/>
        </p:nvSpPr>
        <p:spPr>
          <a:xfrm>
            <a:off x="1228725" y="2114550"/>
            <a:ext cx="10001250"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Stad is toegankelijk en open voor alle bewoners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Openbare ruimte is belangrijk voor een inclusieve stad: park, plein, sportveldjes en speeltuintjes.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Ook de informele ontmoetingsplekken zijn belangrijk: vaak de  onverwachte plekken zoals </a:t>
            </a:r>
            <a:r>
              <a:rPr kumimoji="0" lang="nl-NL" sz="2400" b="0" i="0" u="none" strike="noStrike" kern="1200" cap="none" spc="0" normalizeH="0" baseline="0" noProof="0" dirty="0" err="1">
                <a:ln>
                  <a:noFill/>
                </a:ln>
                <a:solidFill>
                  <a:srgbClr val="000000"/>
                </a:solidFill>
                <a:effectLst/>
                <a:uLnTx/>
                <a:uFillTx/>
                <a:latin typeface="Corbel" panose="020B0503020204020204"/>
                <a:ea typeface="+mn-ea"/>
                <a:cs typeface="+mn-cs"/>
              </a:rPr>
              <a:t>zoals</a:t>
            </a: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 een gemeenschappelijk trappenhuis, het schoolplein, de verzamelplek voor afvalcontainers, grasveldjes. </a:t>
            </a:r>
            <a:endParaRPr kumimoji="0" lang="nl-NL" sz="3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7292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54E5662-26DB-4792-ABA3-FA8B1F0CA3E4}"/>
              </a:ext>
            </a:extLst>
          </p:cNvPr>
          <p:cNvSpPr txBox="1"/>
          <p:nvPr/>
        </p:nvSpPr>
        <p:spPr>
          <a:xfrm>
            <a:off x="1352550" y="1481435"/>
            <a:ext cx="609600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Social </a:t>
            </a:r>
            <a:r>
              <a:rPr kumimoji="0" lang="fr-FR" sz="3200" b="0" i="0" u="none" strike="noStrike" kern="1200" cap="none" spc="0" normalizeH="0" baseline="0" noProof="0" dirty="0" err="1">
                <a:ln>
                  <a:noFill/>
                </a:ln>
                <a:solidFill>
                  <a:srgbClr val="000000"/>
                </a:solidFill>
                <a:effectLst/>
                <a:uLnTx/>
                <a:uFillTx/>
                <a:latin typeface="Corbel" panose="020B0503020204020204"/>
                <a:ea typeface="+mn-ea"/>
                <a:cs typeface="+mn-cs"/>
              </a:rPr>
              <a:t>sofa’s</a:t>
            </a:r>
            <a:endPar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Jeu-de-boule-</a:t>
            </a:r>
            <a:r>
              <a:rPr kumimoji="0" lang="fr-FR" sz="3200" b="0" i="0" u="none" strike="noStrike" kern="1200" cap="none" spc="0" normalizeH="0" baseline="0" noProof="0" dirty="0" err="1">
                <a:ln>
                  <a:noFill/>
                </a:ln>
                <a:solidFill>
                  <a:srgbClr val="000000"/>
                </a:solidFill>
                <a:effectLst/>
                <a:uLnTx/>
                <a:uFillTx/>
                <a:latin typeface="Corbel" panose="020B0503020204020204"/>
                <a:ea typeface="+mn-ea"/>
                <a:cs typeface="+mn-cs"/>
              </a:rPr>
              <a:t>banen</a:t>
            </a:r>
            <a:endPar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Corbel" panose="020B0503020204020204"/>
                <a:ea typeface="+mn-ea"/>
                <a:cs typeface="+mn-cs"/>
              </a:rPr>
              <a:t>Johan Cruijff courts </a:t>
            </a:r>
          </a:p>
        </p:txBody>
      </p:sp>
      <p:sp>
        <p:nvSpPr>
          <p:cNvPr id="4" name="Tekstvak 3">
            <a:extLst>
              <a:ext uri="{FF2B5EF4-FFF2-40B4-BE49-F238E27FC236}">
                <a16:creationId xmlns:a16="http://schemas.microsoft.com/office/drawing/2014/main" id="{3FADB763-9704-4347-8404-B03F1BB49E9A}"/>
              </a:ext>
            </a:extLst>
          </p:cNvPr>
          <p:cNvSpPr txBox="1"/>
          <p:nvPr/>
        </p:nvSpPr>
        <p:spPr>
          <a:xfrm>
            <a:off x="1352550" y="3609974"/>
            <a:ext cx="899160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Welke voorbeelden zijn er nog van voorzieningen die helpen om ontmoeting te creëren en zo de sociale cohesie te versterken? </a:t>
            </a:r>
          </a:p>
        </p:txBody>
      </p:sp>
    </p:spTree>
    <p:extLst>
      <p:ext uri="{BB962C8B-B14F-4D97-AF65-F5344CB8AC3E}">
        <p14:creationId xmlns:p14="http://schemas.microsoft.com/office/powerpoint/2010/main" val="168765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BDC6-ECA3-4D70-9080-F6C52456EDDC}"/>
              </a:ext>
            </a:extLst>
          </p:cNvPr>
          <p:cNvSpPr>
            <a:spLocks noGrp="1"/>
          </p:cNvSpPr>
          <p:nvPr>
            <p:ph type="title"/>
          </p:nvPr>
        </p:nvSpPr>
        <p:spPr/>
        <p:txBody>
          <a:bodyPr/>
          <a:lstStyle/>
          <a:p>
            <a:r>
              <a:rPr lang="nl-NL" dirty="0"/>
              <a:t>3. Burgerinitiatieven</a:t>
            </a:r>
          </a:p>
        </p:txBody>
      </p:sp>
      <p:sp>
        <p:nvSpPr>
          <p:cNvPr id="3" name="Tijdelijke aanduiding voor inhoud 2">
            <a:extLst>
              <a:ext uri="{FF2B5EF4-FFF2-40B4-BE49-F238E27FC236}">
                <a16:creationId xmlns:a16="http://schemas.microsoft.com/office/drawing/2014/main" id="{093557D1-11EE-4C53-83AF-27E3CD9B5DD1}"/>
              </a:ext>
            </a:extLst>
          </p:cNvPr>
          <p:cNvSpPr>
            <a:spLocks noGrp="1"/>
          </p:cNvSpPr>
          <p:nvPr>
            <p:ph idx="1"/>
          </p:nvPr>
        </p:nvSpPr>
        <p:spPr>
          <a:xfrm>
            <a:off x="1266825" y="5915025"/>
            <a:ext cx="9872871" cy="4038600"/>
          </a:xfrm>
        </p:spPr>
        <p:txBody>
          <a:bodyPr>
            <a:normAutofit/>
          </a:bodyPr>
          <a:lstStyle/>
          <a:p>
            <a:pPr marL="0" indent="0">
              <a:buNone/>
            </a:pPr>
            <a:r>
              <a:rPr lang="nl-NL" dirty="0">
                <a:hlinkClick r:id="rId2"/>
              </a:rPr>
              <a:t>https://www.nationaleombudsman.nl/burgerinitiatief-wat-is-dat-nou-eigenlijk</a:t>
            </a:r>
            <a:r>
              <a:rPr lang="nl-NL" dirty="0"/>
              <a:t> </a:t>
            </a:r>
          </a:p>
          <a:p>
            <a:endParaRPr lang="nl-NL" dirty="0"/>
          </a:p>
          <a:p>
            <a:endParaRPr lang="nl-NL" dirty="0"/>
          </a:p>
        </p:txBody>
      </p:sp>
      <p:sp>
        <p:nvSpPr>
          <p:cNvPr id="7" name="Tekstvak 6">
            <a:extLst>
              <a:ext uri="{FF2B5EF4-FFF2-40B4-BE49-F238E27FC236}">
                <a16:creationId xmlns:a16="http://schemas.microsoft.com/office/drawing/2014/main" id="{CC47918B-E3BD-4E97-A3DE-519C59581B7F}"/>
              </a:ext>
            </a:extLst>
          </p:cNvPr>
          <p:cNvSpPr txBox="1"/>
          <p:nvPr/>
        </p:nvSpPr>
        <p:spPr>
          <a:xfrm>
            <a:off x="1173480" y="1832610"/>
            <a:ext cx="9845040"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Zo zette Bianca een Dierenvoedselbank op in een volkswijk om huisdiereigenaren met financiële problemen te ondersteunen bij het voeden en verzorgen van hun maatjes.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Of namen dorpsbewoners na sluiting van de gemeentelijke sporthal het besluit om er dan maar zelf eentje te laten bouwen en beheren. Gewoon door de gebruikers, de burgers, zelf dus.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En tegenwoordig is ook de digitale buurtwacht op meerdere plekken in het land een feit: een WhatsApp groep die het gevoel van veiligheid in de buurt verhoogt.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212121"/>
              </a:solidFill>
              <a:latin typeface="Gotham 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212121"/>
                </a:solidFill>
                <a:effectLst/>
                <a:uLnTx/>
                <a:uFillTx/>
                <a:latin typeface="Gotham A"/>
                <a:ea typeface="+mn-ea"/>
                <a:cs typeface="+mn-cs"/>
              </a:rPr>
              <a:t>Andere voorbeelden van burgerinitiatieven: grote schoonmaakacties, energiecoöperaties, wijkondernemingen, bijeenkomsten voor eenzame ouderen, buurtfeesten enz. </a:t>
            </a: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181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BB39F-EA5E-4519-9F75-C6E26F3E2E51}"/>
              </a:ext>
            </a:extLst>
          </p:cNvPr>
          <p:cNvSpPr>
            <a:spLocks noGrp="1"/>
          </p:cNvSpPr>
          <p:nvPr>
            <p:ph type="title"/>
          </p:nvPr>
        </p:nvSpPr>
        <p:spPr/>
        <p:txBody>
          <a:bodyPr/>
          <a:lstStyle/>
          <a:p>
            <a:r>
              <a:rPr lang="nl-NL" dirty="0"/>
              <a:t>Opdracht:</a:t>
            </a:r>
          </a:p>
        </p:txBody>
      </p:sp>
      <p:sp>
        <p:nvSpPr>
          <p:cNvPr id="3" name="Tekstvak 2">
            <a:extLst>
              <a:ext uri="{FF2B5EF4-FFF2-40B4-BE49-F238E27FC236}">
                <a16:creationId xmlns:a16="http://schemas.microsoft.com/office/drawing/2014/main" id="{1D8D6205-6D89-4884-B60F-CAAF2FA68E7E}"/>
              </a:ext>
            </a:extLst>
          </p:cNvPr>
          <p:cNvSpPr txBox="1"/>
          <p:nvPr/>
        </p:nvSpPr>
        <p:spPr>
          <a:xfrm>
            <a:off x="1143000" y="2105025"/>
            <a:ext cx="8658225"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1: welke platforms van burgerinitiatieven zijn er? Wat doen ze?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2: Wat is de rol van de gemeente?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3: als je zelf een idee hebt, wat zijn dan de stappen?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4: hoe zit het met de financiering?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Tafel 5: welke uitgangspunten voor het gedrag van de overheid bij burgerinitiatieven zijn belangrijk?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4057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D9738C-4863-4958-945F-823E912B1F20}"/>
              </a:ext>
            </a:extLst>
          </p:cNvPr>
          <p:cNvGraphicFramePr/>
          <p:nvPr/>
        </p:nvGraphicFramePr>
        <p:xfrm>
          <a:off x="2016265" y="812422"/>
          <a:ext cx="8128000" cy="3091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22AEFCC-2B6A-4088-939D-063B8FC1E54C}"/>
              </a:ext>
            </a:extLst>
          </p:cNvPr>
          <p:cNvSpPr txBox="1"/>
          <p:nvPr/>
        </p:nvSpPr>
        <p:spPr>
          <a:xfrm>
            <a:off x="1543050" y="977301"/>
            <a:ext cx="1026795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818183"/>
                </a:solidFill>
                <a:effectLst/>
                <a:uLnTx/>
                <a:uFillTx/>
                <a:latin typeface="Corbel" panose="020B0503020204020204"/>
                <a:ea typeface="+mn-ea"/>
                <a:cs typeface="+mn-cs"/>
              </a:rPr>
              <a:t>Je gaat niet zomaar een gebied (HER-) inrichten</a:t>
            </a:r>
            <a:r>
              <a:rPr kumimoji="0" lang="nl-NL" sz="2400" b="0" i="0" u="none" strike="noStrike" kern="1200" cap="none" spc="0" normalizeH="0" baseline="0" noProof="0" dirty="0">
                <a:ln>
                  <a:noFill/>
                </a:ln>
                <a:solidFill>
                  <a:srgbClr val="000000"/>
                </a:solidFill>
                <a:effectLst/>
                <a:uLnTx/>
                <a:uFillTx/>
                <a:latin typeface="Corbel" panose="020B0503020204020204"/>
                <a:ea typeface="+mn-ea"/>
                <a:cs typeface="+mn-cs"/>
              </a:rPr>
              <a:t>: </a:t>
            </a:r>
          </a:p>
        </p:txBody>
      </p:sp>
      <p:sp>
        <p:nvSpPr>
          <p:cNvPr id="4" name="Rechthoek 3">
            <a:extLst>
              <a:ext uri="{FF2B5EF4-FFF2-40B4-BE49-F238E27FC236}">
                <a16:creationId xmlns:a16="http://schemas.microsoft.com/office/drawing/2014/main" id="{9DC3F823-310C-4BC7-80D1-47B7AB20DF44}"/>
              </a:ext>
            </a:extLst>
          </p:cNvPr>
          <p:cNvSpPr/>
          <p:nvPr/>
        </p:nvSpPr>
        <p:spPr>
          <a:xfrm>
            <a:off x="2047735" y="3303447"/>
            <a:ext cx="8255139" cy="1200329"/>
          </a:xfrm>
          <a:prstGeom prst="rect">
            <a:avLst/>
          </a:prstGeom>
          <a:solidFill>
            <a:schemeClr val="accent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Woningcoöperaties &amp; de gemeente in samenwerking met de bewoners  </a:t>
            </a:r>
          </a:p>
        </p:txBody>
      </p:sp>
      <p:sp>
        <p:nvSpPr>
          <p:cNvPr id="5" name="Rechthoek 4">
            <a:extLst>
              <a:ext uri="{FF2B5EF4-FFF2-40B4-BE49-F238E27FC236}">
                <a16:creationId xmlns:a16="http://schemas.microsoft.com/office/drawing/2014/main" id="{C2CEE088-CEFB-4596-A1EA-A62593C4324D}"/>
              </a:ext>
            </a:extLst>
          </p:cNvPr>
          <p:cNvSpPr/>
          <p:nvPr/>
        </p:nvSpPr>
        <p:spPr>
          <a:xfrm>
            <a:off x="2117585" y="4823245"/>
            <a:ext cx="8185289" cy="1200329"/>
          </a:xfrm>
          <a:prstGeom prst="rect">
            <a:avLst/>
          </a:prstGeom>
          <a:solidFill>
            <a:schemeClr val="accent6"/>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Wet- en regelgeving, </a:t>
            </a:r>
            <a:r>
              <a:rPr kumimoji="0" lang="nl-NL" sz="3600" b="0" i="0" u="none" strike="noStrike" kern="1200" cap="none" spc="0" normalizeH="0" baseline="0" noProof="0" dirty="0" err="1">
                <a:ln>
                  <a:noFill/>
                </a:ln>
                <a:solidFill>
                  <a:srgbClr val="000000"/>
                </a:solidFill>
                <a:effectLst/>
                <a:uLnTx/>
                <a:uFillTx/>
                <a:latin typeface="Corbel" panose="020B0503020204020204"/>
                <a:ea typeface="+mn-ea"/>
                <a:cs typeface="+mn-cs"/>
              </a:rPr>
              <a:t>bestemmings-plannen</a:t>
            </a:r>
            <a:r>
              <a:rPr kumimoji="0" lang="nl-NL" sz="3600" b="0" i="0" u="none" strike="noStrike" kern="1200" cap="none" spc="0" normalizeH="0" baseline="0" noProof="0" dirty="0">
                <a:ln>
                  <a:noFill/>
                </a:ln>
                <a:solidFill>
                  <a:srgbClr val="000000"/>
                </a:solidFill>
                <a:effectLst/>
                <a:uLnTx/>
                <a:uFillTx/>
                <a:latin typeface="Corbel" panose="020B0503020204020204"/>
                <a:ea typeface="+mn-ea"/>
                <a:cs typeface="+mn-cs"/>
              </a:rPr>
              <a:t>, Omgevingswet </a:t>
            </a:r>
          </a:p>
        </p:txBody>
      </p:sp>
    </p:spTree>
    <p:extLst>
      <p:ext uri="{BB962C8B-B14F-4D97-AF65-F5344CB8AC3E}">
        <p14:creationId xmlns:p14="http://schemas.microsoft.com/office/powerpoint/2010/main" val="7661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FD99B-3A88-4EA8-A639-F5C5036F4C66}"/>
              </a:ext>
            </a:extLst>
          </p:cNvPr>
          <p:cNvSpPr>
            <a:spLocks noGrp="1"/>
          </p:cNvSpPr>
          <p:nvPr>
            <p:ph type="title"/>
          </p:nvPr>
        </p:nvSpPr>
        <p:spPr/>
        <p:txBody>
          <a:bodyPr/>
          <a:lstStyle/>
          <a:p>
            <a:r>
              <a:rPr lang="nl-NL"/>
              <a:t>Fysieke en sociale leefbaarheid </a:t>
            </a:r>
          </a:p>
        </p:txBody>
      </p:sp>
      <p:sp>
        <p:nvSpPr>
          <p:cNvPr id="3" name="Tijdelijke aanduiding voor tekst 2">
            <a:extLst>
              <a:ext uri="{FF2B5EF4-FFF2-40B4-BE49-F238E27FC236}">
                <a16:creationId xmlns:a16="http://schemas.microsoft.com/office/drawing/2014/main" id="{7C0070EE-3629-4418-98A0-E5219DFF652C}"/>
              </a:ext>
            </a:extLst>
          </p:cNvPr>
          <p:cNvSpPr>
            <a:spLocks noGrp="1"/>
          </p:cNvSpPr>
          <p:nvPr>
            <p:ph type="body" idx="1"/>
          </p:nvPr>
        </p:nvSpPr>
        <p:spPr>
          <a:xfrm>
            <a:off x="1167948" y="1683459"/>
            <a:ext cx="4754880" cy="777240"/>
          </a:xfrm>
        </p:spPr>
        <p:txBody>
          <a:bodyPr>
            <a:normAutofit fontScale="85000" lnSpcReduction="20000"/>
          </a:bodyPr>
          <a:lstStyle/>
          <a:p>
            <a:r>
              <a:rPr lang="nl-NL"/>
              <a:t>Hoe versterk je de fysieke leefbaarheid door de inrichting van een gebied? Criteria uit de Lemon meter: </a:t>
            </a:r>
          </a:p>
        </p:txBody>
      </p:sp>
      <p:sp>
        <p:nvSpPr>
          <p:cNvPr id="4" name="Tijdelijke aanduiding voor inhoud 3">
            <a:extLst>
              <a:ext uri="{FF2B5EF4-FFF2-40B4-BE49-F238E27FC236}">
                <a16:creationId xmlns:a16="http://schemas.microsoft.com/office/drawing/2014/main" id="{771AB4E9-CD73-4A5B-BFC4-969F01AED996}"/>
              </a:ext>
            </a:extLst>
          </p:cNvPr>
          <p:cNvSpPr>
            <a:spLocks noGrp="1"/>
          </p:cNvSpPr>
          <p:nvPr>
            <p:ph sz="half" idx="2"/>
          </p:nvPr>
        </p:nvSpPr>
        <p:spPr/>
        <p:txBody>
          <a:bodyPr>
            <a:normAutofit lnSpcReduction="10000"/>
          </a:bodyPr>
          <a:lstStyle/>
          <a:p>
            <a:r>
              <a:rPr lang="nl-NL" b="1" dirty="0">
                <a:solidFill>
                  <a:schemeClr val="accent6"/>
                </a:solidFill>
              </a:rPr>
              <a:t>Kwaliteit van de woning</a:t>
            </a:r>
          </a:p>
          <a:p>
            <a:r>
              <a:rPr lang="nl-NL" b="1" dirty="0">
                <a:solidFill>
                  <a:schemeClr val="accent6"/>
                </a:solidFill>
              </a:rPr>
              <a:t>Uitstraling van de woningen</a:t>
            </a:r>
          </a:p>
          <a:p>
            <a:r>
              <a:rPr lang="nl-NL" b="1" dirty="0">
                <a:solidFill>
                  <a:schemeClr val="accent6"/>
                </a:solidFill>
              </a:rPr>
              <a:t>Kwaliteit van de woonomgeving</a:t>
            </a:r>
          </a:p>
          <a:p>
            <a:r>
              <a:rPr lang="nl-NL" b="1" dirty="0">
                <a:solidFill>
                  <a:schemeClr val="accent6"/>
                </a:solidFill>
              </a:rPr>
              <a:t>Verlichting</a:t>
            </a:r>
          </a:p>
          <a:p>
            <a:r>
              <a:rPr lang="nl-NL" b="1" dirty="0">
                <a:solidFill>
                  <a:schemeClr val="accent6"/>
                </a:solidFill>
              </a:rPr>
              <a:t>Groenvoorzieningen</a:t>
            </a:r>
          </a:p>
          <a:p>
            <a:r>
              <a:rPr lang="nl-NL" b="1" dirty="0">
                <a:solidFill>
                  <a:schemeClr val="accent6"/>
                </a:solidFill>
              </a:rPr>
              <a:t>Speelvoorzieningen</a:t>
            </a:r>
          </a:p>
          <a:p>
            <a:r>
              <a:rPr lang="nl-NL" b="1" dirty="0">
                <a:solidFill>
                  <a:schemeClr val="accent6"/>
                </a:solidFill>
              </a:rPr>
              <a:t>Aanbod en kwaliteit van voorzieningen</a:t>
            </a:r>
          </a:p>
          <a:p>
            <a:pPr marL="0" indent="0">
              <a:buNone/>
            </a:pPr>
            <a:endParaRPr lang="nl-NL" b="1" dirty="0"/>
          </a:p>
          <a:p>
            <a:endParaRPr lang="nl-NL" b="1" dirty="0"/>
          </a:p>
          <a:p>
            <a:endParaRPr lang="nl-NL" b="1" dirty="0"/>
          </a:p>
        </p:txBody>
      </p:sp>
      <p:sp>
        <p:nvSpPr>
          <p:cNvPr id="5" name="Tijdelijke aanduiding voor tekst 4">
            <a:extLst>
              <a:ext uri="{FF2B5EF4-FFF2-40B4-BE49-F238E27FC236}">
                <a16:creationId xmlns:a16="http://schemas.microsoft.com/office/drawing/2014/main" id="{E0D0AA0A-4A92-4A57-81F2-1CB6CCA81454}"/>
              </a:ext>
            </a:extLst>
          </p:cNvPr>
          <p:cNvSpPr>
            <a:spLocks noGrp="1"/>
          </p:cNvSpPr>
          <p:nvPr>
            <p:ph type="body" sz="quarter" idx="3"/>
          </p:nvPr>
        </p:nvSpPr>
        <p:spPr>
          <a:xfrm>
            <a:off x="6434046" y="1683459"/>
            <a:ext cx="4754880" cy="777240"/>
          </a:xfrm>
        </p:spPr>
        <p:txBody>
          <a:bodyPr>
            <a:normAutofit fontScale="85000" lnSpcReduction="20000"/>
          </a:bodyPr>
          <a:lstStyle/>
          <a:p>
            <a:r>
              <a:rPr lang="nl-NL"/>
              <a:t>Hoe versterk je de sociale leefbaarheid door de inrichting van een gebied? Criteria uit de Lemon meter: </a:t>
            </a:r>
          </a:p>
        </p:txBody>
      </p:sp>
      <p:sp>
        <p:nvSpPr>
          <p:cNvPr id="6" name="Tijdelijke aanduiding voor inhoud 5">
            <a:extLst>
              <a:ext uri="{FF2B5EF4-FFF2-40B4-BE49-F238E27FC236}">
                <a16:creationId xmlns:a16="http://schemas.microsoft.com/office/drawing/2014/main" id="{3AAA5E75-B096-436D-BB38-714FCA5EC57A}"/>
              </a:ext>
            </a:extLst>
          </p:cNvPr>
          <p:cNvSpPr>
            <a:spLocks noGrp="1"/>
          </p:cNvSpPr>
          <p:nvPr>
            <p:ph sz="quarter" idx="4"/>
          </p:nvPr>
        </p:nvSpPr>
        <p:spPr/>
        <p:txBody>
          <a:bodyPr>
            <a:normAutofit lnSpcReduction="10000"/>
          </a:bodyPr>
          <a:lstStyle/>
          <a:p>
            <a:r>
              <a:rPr lang="nl-NL" b="1">
                <a:solidFill>
                  <a:schemeClr val="accent6"/>
                </a:solidFill>
              </a:rPr>
              <a:t>Omgang bewoners</a:t>
            </a:r>
          </a:p>
          <a:p>
            <a:r>
              <a:rPr lang="nl-NL" b="1">
                <a:solidFill>
                  <a:schemeClr val="accent6"/>
                </a:solidFill>
              </a:rPr>
              <a:t>Contacten in de buurt</a:t>
            </a:r>
          </a:p>
          <a:p>
            <a:r>
              <a:rPr lang="nl-NL" b="1">
                <a:solidFill>
                  <a:schemeClr val="accent6"/>
                </a:solidFill>
              </a:rPr>
              <a:t>Belang van contacten in de buurt</a:t>
            </a:r>
          </a:p>
          <a:p>
            <a:r>
              <a:rPr lang="nl-NL" b="1">
                <a:solidFill>
                  <a:schemeClr val="accent6"/>
                </a:solidFill>
              </a:rPr>
              <a:t>Etnische samenstelling</a:t>
            </a:r>
          </a:p>
          <a:p>
            <a:r>
              <a:rPr lang="nl-NL" b="1">
                <a:solidFill>
                  <a:schemeClr val="accent6"/>
                </a:solidFill>
              </a:rPr>
              <a:t>Betrokkenheid van bewoners</a:t>
            </a:r>
          </a:p>
          <a:p>
            <a:r>
              <a:rPr lang="nl-NL" b="1">
                <a:solidFill>
                  <a:schemeClr val="accent6"/>
                </a:solidFill>
              </a:rPr>
              <a:t>Overlast van (het gedrag van) anderen</a:t>
            </a:r>
          </a:p>
        </p:txBody>
      </p:sp>
    </p:spTree>
    <p:extLst>
      <p:ext uri="{BB962C8B-B14F-4D97-AF65-F5344CB8AC3E}">
        <p14:creationId xmlns:p14="http://schemas.microsoft.com/office/powerpoint/2010/main" val="19448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A1CA03F-2CB2-41F4-9D00-DC7692B64F6D}"/>
              </a:ext>
            </a:extLst>
          </p:cNvPr>
          <p:cNvPicPr>
            <a:picLocks noChangeAspect="1"/>
          </p:cNvPicPr>
          <p:nvPr/>
        </p:nvPicPr>
        <p:blipFill rotWithShape="1">
          <a:blip r:embed="rId2"/>
          <a:srcRect l="21667" r="22666" b="13481"/>
          <a:stretch/>
        </p:blipFill>
        <p:spPr>
          <a:xfrm>
            <a:off x="5190508" y="653134"/>
            <a:ext cx="6350269" cy="5551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kstvak 2">
            <a:extLst>
              <a:ext uri="{FF2B5EF4-FFF2-40B4-BE49-F238E27FC236}">
                <a16:creationId xmlns:a16="http://schemas.microsoft.com/office/drawing/2014/main" id="{57A5DAD7-F35B-4772-BAA2-046DEF82C1C9}"/>
              </a:ext>
            </a:extLst>
          </p:cNvPr>
          <p:cNvSpPr txBox="1"/>
          <p:nvPr/>
        </p:nvSpPr>
        <p:spPr>
          <a:xfrm>
            <a:off x="579120" y="335280"/>
            <a:ext cx="3362960"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A6B727"/>
                </a:solidFill>
                <a:effectLst/>
                <a:uLnTx/>
                <a:uFillTx/>
                <a:latin typeface="Corbel" panose="020B0503020204020204"/>
                <a:ea typeface="+mn-ea"/>
                <a:cs typeface="+mn-cs"/>
              </a:rPr>
              <a:t>AANLEIDING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A6B727"/>
                </a:solidFill>
                <a:effectLst/>
                <a:uLnTx/>
                <a:uFillTx/>
                <a:latin typeface="Corbel" panose="020B0503020204020204"/>
                <a:ea typeface="+mn-ea"/>
                <a:cs typeface="+mn-cs"/>
              </a:rPr>
              <a:t>Onderzoek.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A6B727"/>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Uitslag onderzoek voor de binnenstad van Tilburg waarin je ziet hoe de bewoners de leefbaarheid ervaren: </a:t>
            </a:r>
          </a:p>
        </p:txBody>
      </p:sp>
      <p:sp>
        <p:nvSpPr>
          <p:cNvPr id="11" name="Rechthoek 10">
            <a:extLst>
              <a:ext uri="{FF2B5EF4-FFF2-40B4-BE49-F238E27FC236}">
                <a16:creationId xmlns:a16="http://schemas.microsoft.com/office/drawing/2014/main" id="{F4248B0E-B8FD-4620-BDD3-4EAD6AD1591C}"/>
              </a:ext>
            </a:extLst>
          </p:cNvPr>
          <p:cNvSpPr/>
          <p:nvPr/>
        </p:nvSpPr>
        <p:spPr>
          <a:xfrm>
            <a:off x="579120" y="4646235"/>
            <a:ext cx="3063527"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NB: er zijn verschillende manieren: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Lemon onderzoek en ook via de </a:t>
            </a:r>
            <a:r>
              <a:rPr kumimoji="0" lang="nl-NL" sz="1800" b="0" i="0" u="none" strike="noStrike" kern="1200" cap="none" spc="0" normalizeH="0" baseline="0" noProof="0" dirty="0" err="1">
                <a:ln>
                  <a:noFill/>
                </a:ln>
                <a:solidFill>
                  <a:srgbClr val="000000"/>
                </a:solidFill>
                <a:effectLst/>
                <a:uLnTx/>
                <a:uFillTx/>
                <a:latin typeface="Corbel" panose="020B0503020204020204"/>
                <a:ea typeface="+mn-ea"/>
                <a:cs typeface="+mn-cs"/>
              </a:rPr>
              <a:t>Leefbaarometer</a:t>
            </a:r>
            <a:endPar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Pijl: rechts 3">
            <a:extLst>
              <a:ext uri="{FF2B5EF4-FFF2-40B4-BE49-F238E27FC236}">
                <a16:creationId xmlns:a16="http://schemas.microsoft.com/office/drawing/2014/main" id="{523644F5-F53A-43F6-8FDD-C4BCD159755C}"/>
              </a:ext>
            </a:extLst>
          </p:cNvPr>
          <p:cNvSpPr/>
          <p:nvPr/>
        </p:nvSpPr>
        <p:spPr>
          <a:xfrm>
            <a:off x="3942080" y="3429000"/>
            <a:ext cx="2038350" cy="133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orbel" panose="020B0503020204020204"/>
                <a:ea typeface="+mn-ea"/>
                <a:cs typeface="+mn-cs"/>
              </a:rPr>
              <a:t>Zoek maar even op:! </a:t>
            </a:r>
          </a:p>
        </p:txBody>
      </p:sp>
    </p:spTree>
    <p:extLst>
      <p:ext uri="{BB962C8B-B14F-4D97-AF65-F5344CB8AC3E}">
        <p14:creationId xmlns:p14="http://schemas.microsoft.com/office/powerpoint/2010/main" val="35039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BB589D7-D655-44F4-A32F-C0C79411BA55}"/>
              </a:ext>
            </a:extLst>
          </p:cNvPr>
          <p:cNvSpPr txBox="1"/>
          <p:nvPr/>
        </p:nvSpPr>
        <p:spPr>
          <a:xfrm>
            <a:off x="586777" y="2437512"/>
            <a:ext cx="3571810" cy="3752975"/>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rgbClr val="A6B727"/>
                </a:solidFill>
                <a:effectLst/>
                <a:uLnTx/>
                <a:uFillTx/>
                <a:latin typeface="Corbel" panose="020B0503020204020204"/>
                <a:ea typeface="+mn-ea"/>
                <a:cs typeface="+mn-cs"/>
              </a:rPr>
              <a:t>AANLEIDING 2</a:t>
            </a: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Bewoners willen zelf iets veranderen of verbeteren: </a:t>
            </a: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457200" marR="0" lvl="0" indent="-457200" algn="l" defTabSz="4572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Corbel" panose="020B0503020204020204"/>
                <a:ea typeface="+mn-ea"/>
                <a:cs typeface="+mn-cs"/>
              </a:rPr>
              <a:t>Burgerinitiatieven </a:t>
            </a:r>
          </a:p>
          <a:p>
            <a:pPr marL="457200" marR="0" lvl="0" indent="-45720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Afbeelding 5">
            <a:extLst>
              <a:ext uri="{FF2B5EF4-FFF2-40B4-BE49-F238E27FC236}">
                <a16:creationId xmlns:a16="http://schemas.microsoft.com/office/drawing/2014/main" id="{D8469E65-1D33-4CE0-81A7-0D264814A4F0}"/>
              </a:ext>
            </a:extLst>
          </p:cNvPr>
          <p:cNvPicPr>
            <a:picLocks noChangeAspect="1"/>
          </p:cNvPicPr>
          <p:nvPr/>
        </p:nvPicPr>
        <p:blipFill>
          <a:blip r:embed="rId2"/>
          <a:stretch>
            <a:fillRect/>
          </a:stretch>
        </p:blipFill>
        <p:spPr>
          <a:xfrm>
            <a:off x="4917985" y="640080"/>
            <a:ext cx="6687238" cy="5550408"/>
          </a:xfrm>
          <a:prstGeom prst="rect">
            <a:avLst/>
          </a:prstGeom>
        </p:spPr>
      </p:pic>
    </p:spTree>
    <p:extLst>
      <p:ext uri="{BB962C8B-B14F-4D97-AF65-F5344CB8AC3E}">
        <p14:creationId xmlns:p14="http://schemas.microsoft.com/office/powerpoint/2010/main" val="336422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5DB6A-C7C9-0D86-92BE-72638ABB2AA3}"/>
              </a:ext>
            </a:extLst>
          </p:cNvPr>
          <p:cNvSpPr>
            <a:spLocks noGrp="1"/>
          </p:cNvSpPr>
          <p:nvPr>
            <p:ph type="title"/>
          </p:nvPr>
        </p:nvSpPr>
        <p:spPr/>
        <p:txBody>
          <a:bodyPr/>
          <a:lstStyle/>
          <a:p>
            <a:r>
              <a:rPr lang="nl-NL" dirty="0"/>
              <a:t>Afronden! </a:t>
            </a:r>
          </a:p>
        </p:txBody>
      </p:sp>
    </p:spTree>
    <p:extLst>
      <p:ext uri="{BB962C8B-B14F-4D97-AF65-F5344CB8AC3E}">
        <p14:creationId xmlns:p14="http://schemas.microsoft.com/office/powerpoint/2010/main" val="161862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7EEE5-05E6-4CCA-80E4-007E8EC615AD}"/>
              </a:ext>
            </a:extLst>
          </p:cNvPr>
          <p:cNvSpPr>
            <a:spLocks noGrp="1"/>
          </p:cNvSpPr>
          <p:nvPr>
            <p:ph type="title"/>
          </p:nvPr>
        </p:nvSpPr>
        <p:spPr>
          <a:xfrm>
            <a:off x="1143001" y="1070335"/>
            <a:ext cx="5199926" cy="1443269"/>
          </a:xfrm>
        </p:spPr>
        <p:txBody>
          <a:bodyPr vert="horz" lIns="91440" tIns="45720" rIns="91440" bIns="45720" rtlCol="0" anchor="ctr">
            <a:normAutofit/>
          </a:bodyPr>
          <a:lstStyle/>
          <a:p>
            <a:r>
              <a:rPr lang="nl-NL" sz="3100" dirty="0"/>
              <a:t>Stad en wijk,</a:t>
            </a:r>
            <a:br>
              <a:rPr lang="nl-NL" sz="3100" dirty="0"/>
            </a:br>
            <a:r>
              <a:rPr lang="nl-NL" sz="3100" dirty="0"/>
              <a:t>periode 4, </a:t>
            </a:r>
            <a:br>
              <a:rPr lang="nl-NL" sz="3100" dirty="0"/>
            </a:br>
            <a:r>
              <a:rPr lang="nl-NL" sz="3100" dirty="0"/>
              <a:t>Inrichting van een gebied</a:t>
            </a:r>
          </a:p>
        </p:txBody>
      </p:sp>
      <p:sp>
        <p:nvSpPr>
          <p:cNvPr id="6" name="Tekstvak 5">
            <a:extLst>
              <a:ext uri="{FF2B5EF4-FFF2-40B4-BE49-F238E27FC236}">
                <a16:creationId xmlns:a16="http://schemas.microsoft.com/office/drawing/2014/main" id="{222928EC-9B97-44FD-934F-283794AB965D}"/>
              </a:ext>
            </a:extLst>
          </p:cNvPr>
          <p:cNvSpPr txBox="1"/>
          <p:nvPr/>
        </p:nvSpPr>
        <p:spPr>
          <a:xfrm>
            <a:off x="1143002" y="2546430"/>
            <a:ext cx="5084178" cy="3549570"/>
          </a:xfrm>
          <a:prstGeom prst="rect">
            <a:avLst/>
          </a:prstGeom>
        </p:spPr>
        <p:txBody>
          <a:bodyPr vert="horz" lIns="91440" tIns="45720" rIns="91440" bIns="45720" rtlCol="0">
            <a:normAutofit/>
          </a:bodyPr>
          <a:lstStyle/>
          <a:p>
            <a:pPr defTabSz="914400">
              <a:lnSpc>
                <a:spcPct val="90000"/>
              </a:lnSpc>
              <a:spcAft>
                <a:spcPts val="600"/>
              </a:spcAft>
              <a:buClr>
                <a:schemeClr val="accent1"/>
              </a:buClr>
              <a:buSzPct val="80000"/>
            </a:pPr>
            <a:r>
              <a:rPr lang="nl-NL" sz="2000" dirty="0">
                <a:solidFill>
                  <a:schemeClr val="accent1"/>
                </a:solidFill>
              </a:rPr>
              <a:t>Deze periode gaan we tijdens de lessen van Stad en Wijk kijken naar allerlei voorbeelden waarbij bewoners betrokken zijn bij de inrichting van een gebied of wijk. Zo hebben ze invloed op hun eigen leefomgeving en spelen ze een actieve rol in de maatschappij.</a:t>
            </a:r>
          </a:p>
          <a:p>
            <a:pPr defTabSz="914400">
              <a:lnSpc>
                <a:spcPct val="90000"/>
              </a:lnSpc>
              <a:spcAft>
                <a:spcPts val="600"/>
              </a:spcAft>
              <a:buClr>
                <a:schemeClr val="accent1"/>
              </a:buClr>
              <a:buSzPct val="80000"/>
            </a:pPr>
            <a:r>
              <a:rPr lang="nl-NL" sz="2000" dirty="0">
                <a:solidFill>
                  <a:schemeClr val="accent1"/>
                </a:solidFill>
              </a:rPr>
              <a:t>Door de voorbeelden in de komende lessen zie je hoe dat werkt, welke organisaties daarbij betrokken zijn en wat de succes &amp; knelpunten zijn. </a:t>
            </a:r>
          </a:p>
          <a:p>
            <a:pPr indent="-182880" defTabSz="914400">
              <a:lnSpc>
                <a:spcPct val="90000"/>
              </a:lnSpc>
              <a:spcAft>
                <a:spcPts val="600"/>
              </a:spcAft>
              <a:buClr>
                <a:schemeClr val="accent1"/>
              </a:buClr>
              <a:buSzPct val="80000"/>
              <a:buFont typeface="Corbel" pitchFamily="34" charset="0"/>
              <a:buChar char="•"/>
            </a:pPr>
            <a:endParaRPr lang="en-US" dirty="0">
              <a:solidFill>
                <a:schemeClr val="accent1"/>
              </a:solidFill>
            </a:endParaRPr>
          </a:p>
        </p:txBody>
      </p:sp>
      <p:pic>
        <p:nvPicPr>
          <p:cNvPr id="8" name="Afbeelding 7">
            <a:extLst>
              <a:ext uri="{FF2B5EF4-FFF2-40B4-BE49-F238E27FC236}">
                <a16:creationId xmlns:a16="http://schemas.microsoft.com/office/drawing/2014/main" id="{736F7B63-1D3F-45BD-9E27-C53772662063}"/>
              </a:ext>
            </a:extLst>
          </p:cNvPr>
          <p:cNvPicPr>
            <a:picLocks noChangeAspect="1"/>
          </p:cNvPicPr>
          <p:nvPr/>
        </p:nvPicPr>
        <p:blipFill rotWithShape="1">
          <a:blip r:embed="rId2"/>
          <a:srcRect l="11837" r="9124"/>
          <a:stretch/>
        </p:blipFill>
        <p:spPr>
          <a:xfrm>
            <a:off x="6636743" y="1238487"/>
            <a:ext cx="4741120" cy="4493060"/>
          </a:xfrm>
          <a:prstGeom prst="rect">
            <a:avLst/>
          </a:prstGeom>
        </p:spPr>
      </p:pic>
    </p:spTree>
    <p:extLst>
      <p:ext uri="{BB962C8B-B14F-4D97-AF65-F5344CB8AC3E}">
        <p14:creationId xmlns:p14="http://schemas.microsoft.com/office/powerpoint/2010/main" val="421698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428D555-DB4C-6F54-1306-BF583C5629D8}"/>
              </a:ext>
            </a:extLst>
          </p:cNvPr>
          <p:cNvPicPr>
            <a:picLocks noChangeAspect="1"/>
          </p:cNvPicPr>
          <p:nvPr/>
        </p:nvPicPr>
        <p:blipFill>
          <a:blip r:embed="rId2"/>
          <a:stretch>
            <a:fillRect/>
          </a:stretch>
        </p:blipFill>
        <p:spPr>
          <a:xfrm>
            <a:off x="2532344" y="187651"/>
            <a:ext cx="6132685" cy="6670349"/>
          </a:xfrm>
          <a:prstGeom prst="rect">
            <a:avLst/>
          </a:prstGeom>
        </p:spPr>
      </p:pic>
    </p:spTree>
    <p:extLst>
      <p:ext uri="{BB962C8B-B14F-4D97-AF65-F5344CB8AC3E}">
        <p14:creationId xmlns:p14="http://schemas.microsoft.com/office/powerpoint/2010/main" val="110290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2C4AB-619A-4C43-AF79-789AD22775E4}"/>
              </a:ext>
            </a:extLst>
          </p:cNvPr>
          <p:cNvSpPr>
            <a:spLocks noGrp="1"/>
          </p:cNvSpPr>
          <p:nvPr>
            <p:ph type="title"/>
          </p:nvPr>
        </p:nvSpPr>
        <p:spPr/>
        <p:txBody>
          <a:bodyPr/>
          <a:lstStyle/>
          <a:p>
            <a:r>
              <a:rPr lang="nl-NL"/>
              <a:t>Een voorbeeld! </a:t>
            </a:r>
          </a:p>
        </p:txBody>
      </p:sp>
      <p:sp>
        <p:nvSpPr>
          <p:cNvPr id="3" name="Tijdelijke aanduiding voor inhoud 2">
            <a:extLst>
              <a:ext uri="{FF2B5EF4-FFF2-40B4-BE49-F238E27FC236}">
                <a16:creationId xmlns:a16="http://schemas.microsoft.com/office/drawing/2014/main" id="{154ACC95-31D9-4B15-A0E2-C2F04E50B93A}"/>
              </a:ext>
            </a:extLst>
          </p:cNvPr>
          <p:cNvSpPr>
            <a:spLocks noGrp="1"/>
          </p:cNvSpPr>
          <p:nvPr>
            <p:ph idx="1"/>
          </p:nvPr>
        </p:nvSpPr>
        <p:spPr/>
        <p:txBody>
          <a:bodyPr>
            <a:normAutofit fontScale="92500" lnSpcReduction="10000"/>
          </a:bodyPr>
          <a:lstStyle/>
          <a:p>
            <a:pPr marL="0" indent="0">
              <a:buNone/>
            </a:pPr>
            <a:r>
              <a:rPr lang="nl-NL" sz="3600" dirty="0"/>
              <a:t>Samen met bewoners, organisaties en verenigingen ging </a:t>
            </a:r>
            <a:r>
              <a:rPr lang="nl-NL" sz="3600" dirty="0" err="1"/>
              <a:t>Nijha</a:t>
            </a:r>
            <a:r>
              <a:rPr lang="nl-NL" sz="3600" dirty="0"/>
              <a:t> aan de slag om van het </a:t>
            </a:r>
            <a:r>
              <a:rPr lang="nl-NL" sz="3600" dirty="0" err="1"/>
              <a:t>Valeriuskwartier</a:t>
            </a:r>
            <a:r>
              <a:rPr lang="nl-NL" sz="3600" dirty="0"/>
              <a:t> een </a:t>
            </a:r>
            <a:r>
              <a:rPr lang="nl-NL" sz="3600" b="1" dirty="0"/>
              <a:t>beweegwijk</a:t>
            </a:r>
            <a:r>
              <a:rPr lang="nl-NL" sz="3600" dirty="0"/>
              <a:t> te maken. Dit hele proces heeft </a:t>
            </a:r>
            <a:r>
              <a:rPr lang="nl-NL" sz="3600" dirty="0" err="1"/>
              <a:t>Nijha</a:t>
            </a:r>
            <a:r>
              <a:rPr lang="nl-NL" sz="3600" dirty="0"/>
              <a:t> in beeld gebracht. In deze video zie je hoe je vanuit een </a:t>
            </a:r>
            <a:r>
              <a:rPr lang="nl-NL" sz="3600" b="1" dirty="0"/>
              <a:t>integrale aanpak </a:t>
            </a:r>
            <a:r>
              <a:rPr lang="nl-NL" sz="3600" dirty="0"/>
              <a:t>werkt aan een beweegvriendelijke omgeving. Deze aflevering gaat over het ontwerp. </a:t>
            </a:r>
            <a:r>
              <a:rPr lang="nl-NL" sz="3600" dirty="0" err="1"/>
              <a:t>Nijha</a:t>
            </a:r>
            <a:r>
              <a:rPr lang="nl-NL" sz="3600" dirty="0"/>
              <a:t> werkt in het </a:t>
            </a:r>
            <a:r>
              <a:rPr lang="nl-NL" sz="3600" dirty="0" err="1"/>
              <a:t>Valeriuskwartier</a:t>
            </a:r>
            <a:r>
              <a:rPr lang="nl-NL" sz="3600" dirty="0"/>
              <a:t> samen met de gemeente Leeuwarden, IVN, Jantje Beton, BV Sport, het bewonersplatform en de wijkprojectgroep.</a:t>
            </a:r>
          </a:p>
        </p:txBody>
      </p:sp>
    </p:spTree>
    <p:extLst>
      <p:ext uri="{BB962C8B-B14F-4D97-AF65-F5344CB8AC3E}">
        <p14:creationId xmlns:p14="http://schemas.microsoft.com/office/powerpoint/2010/main" val="239741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2C4AB-619A-4C43-AF79-789AD22775E4}"/>
              </a:ext>
            </a:extLst>
          </p:cNvPr>
          <p:cNvSpPr>
            <a:spLocks noGrp="1"/>
          </p:cNvSpPr>
          <p:nvPr>
            <p:ph type="title"/>
          </p:nvPr>
        </p:nvSpPr>
        <p:spPr/>
        <p:txBody>
          <a:bodyPr/>
          <a:lstStyle/>
          <a:p>
            <a:r>
              <a:rPr lang="nl-NL"/>
              <a:t>Kijkvragen</a:t>
            </a:r>
          </a:p>
        </p:txBody>
      </p:sp>
      <p:sp>
        <p:nvSpPr>
          <p:cNvPr id="3" name="Tijdelijke aanduiding voor inhoud 2">
            <a:extLst>
              <a:ext uri="{FF2B5EF4-FFF2-40B4-BE49-F238E27FC236}">
                <a16:creationId xmlns:a16="http://schemas.microsoft.com/office/drawing/2014/main" id="{154ACC95-31D9-4B15-A0E2-C2F04E50B93A}"/>
              </a:ext>
            </a:extLst>
          </p:cNvPr>
          <p:cNvSpPr>
            <a:spLocks noGrp="1"/>
          </p:cNvSpPr>
          <p:nvPr>
            <p:ph idx="1"/>
          </p:nvPr>
        </p:nvSpPr>
        <p:spPr/>
        <p:txBody>
          <a:bodyPr>
            <a:normAutofit/>
          </a:bodyPr>
          <a:lstStyle/>
          <a:p>
            <a:pPr marL="0" indent="0">
              <a:buNone/>
            </a:pPr>
            <a:endParaRPr lang="nl-NL" sz="3600"/>
          </a:p>
          <a:p>
            <a:pPr marL="0" indent="0">
              <a:buNone/>
            </a:pPr>
            <a:endParaRPr lang="nl-NL" sz="3600"/>
          </a:p>
        </p:txBody>
      </p:sp>
      <p:sp>
        <p:nvSpPr>
          <p:cNvPr id="4" name="Tekstvak 3">
            <a:extLst>
              <a:ext uri="{FF2B5EF4-FFF2-40B4-BE49-F238E27FC236}">
                <a16:creationId xmlns:a16="http://schemas.microsoft.com/office/drawing/2014/main" id="{70D0ACD2-B463-4652-AFB3-77733E14ED54}"/>
              </a:ext>
            </a:extLst>
          </p:cNvPr>
          <p:cNvSpPr txBox="1"/>
          <p:nvPr/>
        </p:nvSpPr>
        <p:spPr>
          <a:xfrm>
            <a:off x="1173480" y="1672392"/>
            <a:ext cx="10713968" cy="4031873"/>
          </a:xfrm>
          <a:prstGeom prst="rect">
            <a:avLst/>
          </a:prstGeom>
          <a:noFill/>
        </p:spPr>
        <p:txBody>
          <a:bodyPr wrap="square" rtlCol="0">
            <a:spAutoFit/>
          </a:bodyPr>
          <a:lstStyle/>
          <a:p>
            <a:r>
              <a:rPr lang="nl-NL" sz="3200" dirty="0"/>
              <a:t>Hoe is het ontwerp van deze  speelplek tot stand gekomen? </a:t>
            </a:r>
          </a:p>
          <a:p>
            <a:endParaRPr lang="nl-NL" sz="3200" dirty="0"/>
          </a:p>
          <a:p>
            <a:r>
              <a:rPr lang="nl-NL" sz="3200" dirty="0"/>
              <a:t>Wat is het uiteindelijke doel van de speelplek?</a:t>
            </a:r>
          </a:p>
          <a:p>
            <a:endParaRPr lang="nl-NL" sz="3200" dirty="0"/>
          </a:p>
          <a:p>
            <a:r>
              <a:rPr lang="nl-NL" sz="3200" dirty="0"/>
              <a:t>Welke doelgroepen worden genoemd? </a:t>
            </a:r>
          </a:p>
          <a:p>
            <a:endParaRPr lang="nl-NL" sz="3200" dirty="0"/>
          </a:p>
          <a:p>
            <a:r>
              <a:rPr lang="nl-NL" sz="3200" dirty="0"/>
              <a:t>Wat is de koppeling tussen fysieke en sociale leefbaarheid in dit voorbeeld? </a:t>
            </a:r>
          </a:p>
        </p:txBody>
      </p:sp>
    </p:spTree>
    <p:extLst>
      <p:ext uri="{BB962C8B-B14F-4D97-AF65-F5344CB8AC3E}">
        <p14:creationId xmlns:p14="http://schemas.microsoft.com/office/powerpoint/2010/main" val="128978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Wijk in beweging: Ontwerpen">
            <a:hlinkClick r:id="" action="ppaction://media"/>
            <a:extLst>
              <a:ext uri="{FF2B5EF4-FFF2-40B4-BE49-F238E27FC236}">
                <a16:creationId xmlns:a16="http://schemas.microsoft.com/office/drawing/2014/main" id="{DF52A66F-4B98-483F-950E-B6AB7D85C6A4}"/>
              </a:ext>
            </a:extLst>
          </p:cNvPr>
          <p:cNvPicPr>
            <a:picLocks noRot="1" noChangeAspect="1"/>
          </p:cNvPicPr>
          <p:nvPr>
            <a:videoFile r:link="rId1"/>
          </p:nvPr>
        </p:nvPicPr>
        <p:blipFill>
          <a:blip r:embed="rId3"/>
          <a:stretch>
            <a:fillRect/>
          </a:stretch>
        </p:blipFill>
        <p:spPr>
          <a:xfrm>
            <a:off x="895350" y="428625"/>
            <a:ext cx="10143067" cy="5705475"/>
          </a:xfrm>
          <a:prstGeom prst="rect">
            <a:avLst/>
          </a:prstGeom>
        </p:spPr>
      </p:pic>
    </p:spTree>
    <p:extLst>
      <p:ext uri="{BB962C8B-B14F-4D97-AF65-F5344CB8AC3E}">
        <p14:creationId xmlns:p14="http://schemas.microsoft.com/office/powerpoint/2010/main" val="258178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99021-240E-4EB2-B828-D7F6A6053EFC}"/>
              </a:ext>
            </a:extLst>
          </p:cNvPr>
          <p:cNvSpPr>
            <a:spLocks noGrp="1"/>
          </p:cNvSpPr>
          <p:nvPr>
            <p:ph type="title"/>
          </p:nvPr>
        </p:nvSpPr>
        <p:spPr/>
        <p:txBody>
          <a:bodyPr/>
          <a:lstStyle/>
          <a:p>
            <a:r>
              <a:rPr lang="nl-NL" dirty="0"/>
              <a:t>1. Ontmoeten in de stad </a:t>
            </a:r>
          </a:p>
        </p:txBody>
      </p:sp>
      <p:sp>
        <p:nvSpPr>
          <p:cNvPr id="4" name="Tekstvak 3">
            <a:extLst>
              <a:ext uri="{FF2B5EF4-FFF2-40B4-BE49-F238E27FC236}">
                <a16:creationId xmlns:a16="http://schemas.microsoft.com/office/drawing/2014/main" id="{C6F4CB23-FF03-4274-9C41-47EFD91B5124}"/>
              </a:ext>
            </a:extLst>
          </p:cNvPr>
          <p:cNvSpPr txBox="1"/>
          <p:nvPr/>
        </p:nvSpPr>
        <p:spPr>
          <a:xfrm>
            <a:off x="1173480" y="1847195"/>
            <a:ext cx="8972550" cy="440120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Een plek wordt niet vanzelf een succes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Hoe zorgen we dat mensen elkaar kunnen ontmoeten in de openbare ruimte en het contact met elkaar niet verliezen? De stedenbouwkundige inpassing en de inrichting  van de openbare ruimte hebben grote invloed op het gebruik. Met een juiste inrichting kun je ontmoeting sturen. Rosemarie Maas en Kyra </a:t>
            </a:r>
            <a:r>
              <a:rPr kumimoji="0" lang="nl-NL" sz="2000" b="0" i="0" u="none" strike="noStrike" kern="1200" cap="none" spc="0" normalizeH="0" baseline="0" noProof="0" dirty="0" err="1">
                <a:ln>
                  <a:noFill/>
                </a:ln>
                <a:solidFill>
                  <a:srgbClr val="000000"/>
                </a:solidFill>
                <a:effectLst/>
                <a:uLnTx/>
                <a:uFillTx/>
                <a:latin typeface="Corbel" panose="020B0503020204020204"/>
                <a:ea typeface="+mn-ea"/>
                <a:cs typeface="+mn-cs"/>
              </a:rPr>
              <a:t>Kuitert</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 (Bureau KM adviseurs gebruik openbare ruimte) geven richtlijnen voor ontwerp en inrichting in het handboek Prettige Plekken.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belangrijkste voorwaarden voor een prettige plek zijn de Vier V’s: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Veiligheid: Vooral andere ‘sociale ogen en oren’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Variatie: Visuele afwisseling, vooral op ooghoogte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Verblijf: Aangenaam zitten, met een prettig uitzicht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FE9E00"/>
                </a:solidFill>
                <a:effectLst/>
                <a:uLnTx/>
                <a:uFillTx/>
                <a:latin typeface="Corbel" panose="020B0503020204020204"/>
                <a:ea typeface="+mn-ea"/>
                <a:cs typeface="+mn-cs"/>
              </a:rPr>
              <a:t>Verplaatsing: Ergens logisch en comfortabel kunnen komen</a:t>
            </a:r>
          </a:p>
        </p:txBody>
      </p:sp>
    </p:spTree>
    <p:extLst>
      <p:ext uri="{BB962C8B-B14F-4D97-AF65-F5344CB8AC3E}">
        <p14:creationId xmlns:p14="http://schemas.microsoft.com/office/powerpoint/2010/main" val="357035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0179498-F0E2-4967-9C5C-78396B04D3C2}"/>
              </a:ext>
            </a:extLst>
          </p:cNvPr>
          <p:cNvSpPr txBox="1"/>
          <p:nvPr/>
        </p:nvSpPr>
        <p:spPr>
          <a:xfrm>
            <a:off x="681037" y="5868085"/>
            <a:ext cx="1082992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https://www.platformstad.nl/strategieen-ontmoeten-in-de-openbare-ruimte-stimuleren/</a:t>
            </a:r>
          </a:p>
        </p:txBody>
      </p:sp>
      <p:sp>
        <p:nvSpPr>
          <p:cNvPr id="5" name="Tekstvak 4">
            <a:extLst>
              <a:ext uri="{FF2B5EF4-FFF2-40B4-BE49-F238E27FC236}">
                <a16:creationId xmlns:a16="http://schemas.microsoft.com/office/drawing/2014/main" id="{2C168AF4-712A-4797-9925-D14BF8977EBE}"/>
              </a:ext>
            </a:extLst>
          </p:cNvPr>
          <p:cNvSpPr txBox="1"/>
          <p:nvPr/>
        </p:nvSpPr>
        <p:spPr>
          <a:xfrm>
            <a:off x="552449" y="420440"/>
            <a:ext cx="11163300" cy="54476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Op een mooie plek voel je je prettig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Voor ontmoeting zijn vooral variatie en verblijf belangrijk. Hoe aangenamer het verblijf, hoe langer men blijft en hoe groter dus de kans op ontmoeting is.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openbare ruimte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speelt een rol bij verschillende vormen van ontmoeten. In de binnenstad gaat het vooral om ‘zien en gezien worden’ en afspreken met vrienden.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In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woonwijken en straten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is het ‘kleine ontmoeten’ belangrijk. Een prettige ontmoetingsplek heeft een grote diversiteit aan zitgelegenheid, een grote bank maar ook verplaatsbare stoelen, zodat men de keuze heeft om samen of juist alleen te zitten.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In de </a:t>
            </a:r>
            <a:r>
              <a:rPr kumimoji="0" lang="nl-NL" sz="2000" b="1" i="0" u="none" strike="noStrike" kern="1200" cap="none" spc="0" normalizeH="0" baseline="0" noProof="0" dirty="0">
                <a:ln>
                  <a:noFill/>
                </a:ln>
                <a:solidFill>
                  <a:srgbClr val="FE9E00"/>
                </a:solidFill>
                <a:effectLst/>
                <a:uLnTx/>
                <a:uFillTx/>
                <a:latin typeface="Corbel" panose="020B0503020204020204"/>
                <a:ea typeface="+mn-ea"/>
                <a:cs typeface="+mn-cs"/>
              </a:rPr>
              <a:t>woonomgeving zijn bv. looproutes voor senioren </a:t>
            </a: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noodzakelijk. Een goede route is vlak en stroef, met bankjes onderweg. Voorzieningen, sport- en speelplekken, pleinen en parken moeten verspreid op loopafstand (max. 500 m) liggen. Zo is de kans groot dat senioren vaker dezelfde mensen tegenkomen, waardoor zij zich thuis voelen in de omgeving.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3308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772A828-9396-436B-9018-9C357FABDBAF}"/>
              </a:ext>
            </a:extLst>
          </p:cNvPr>
          <p:cNvSpPr txBox="1"/>
          <p:nvPr/>
        </p:nvSpPr>
        <p:spPr>
          <a:xfrm>
            <a:off x="971550" y="748266"/>
            <a:ext cx="9467850" cy="47459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E9E00"/>
                </a:solidFill>
                <a:effectLst/>
                <a:uLnTx/>
                <a:uFillTx/>
                <a:latin typeface="Corbel" panose="020B0503020204020204"/>
                <a:ea typeface="+mn-ea"/>
                <a:cs typeface="+mn-cs"/>
              </a:rPr>
              <a:t>Kleine ingrepen met groot effect</a:t>
            </a:r>
            <a:r>
              <a:rPr kumimoji="0" lang="nl-NL" sz="1800" b="0" i="0" u="none" strike="noStrike" kern="1200" cap="none" spc="0" normalizeH="0" baseline="0" noProof="0" dirty="0">
                <a:ln>
                  <a:noFill/>
                </a:ln>
                <a:solidFill>
                  <a:srgbClr val="000000"/>
                </a:solidFill>
                <a:effectLst/>
                <a:uLnTx/>
                <a:uFillTx/>
                <a:latin typeface="Corbel" panose="020B0503020204020204"/>
                <a:ea typeface="+mn-ea"/>
                <a:cs typeface="+mn-cs"/>
              </a:rPr>
              <a:t>:</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Meer informele zitgelegenheid in de binnenstad</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Bankjes op looproutes voor senioren</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Sport en spel als basis voor ontmoeting</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De gebruiker centraal stellen in het ontwerp</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Op ooghoogte blijven tekenen</a:t>
            </a:r>
          </a:p>
          <a:p>
            <a:pPr marL="342900" marR="0" lvl="0" indent="-342900" algn="l" defTabSz="4572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00"/>
                </a:solidFill>
                <a:effectLst/>
                <a:uLnTx/>
                <a:uFillTx/>
                <a:latin typeface="Corbel" panose="020B0503020204020204"/>
                <a:ea typeface="+mn-ea"/>
                <a:cs typeface="+mn-cs"/>
              </a:rPr>
              <a:t>Leren spreken met elkaar in de publieke ruimte zoals bijvoorbeeld in de debatmobiel</a:t>
            </a:r>
          </a:p>
        </p:txBody>
      </p:sp>
    </p:spTree>
    <p:extLst>
      <p:ext uri="{BB962C8B-B14F-4D97-AF65-F5344CB8AC3E}">
        <p14:creationId xmlns:p14="http://schemas.microsoft.com/office/powerpoint/2010/main" val="68395622"/>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A34948D0-1B87-4CF7-9F2B-6C2D0876A665}">
  <ds:schemaRefs>
    <ds:schemaRef ds:uri="http://schemas.microsoft.com/sharepoint/v3/contenttype/forms"/>
  </ds:schemaRefs>
</ds:datastoreItem>
</file>

<file path=customXml/itemProps2.xml><?xml version="1.0" encoding="utf-8"?>
<ds:datastoreItem xmlns:ds="http://schemas.openxmlformats.org/officeDocument/2006/customXml" ds:itemID="{572575B2-55B8-47D6-AD4C-847460E70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8EDB16-48E4-43C5-A6C6-E9DFD0F068D1}">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emplate>Basis</Template>
  <TotalTime>58</TotalTime>
  <Words>1035</Words>
  <Application>Microsoft Office PowerPoint</Application>
  <PresentationFormat>Breedbeeld</PresentationFormat>
  <Paragraphs>114</Paragraphs>
  <Slides>19</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Corbel</vt:lpstr>
      <vt:lpstr>Gotham A</vt:lpstr>
      <vt:lpstr>Basis</vt:lpstr>
      <vt:lpstr>Stad en Wijk les 1</vt:lpstr>
      <vt:lpstr>Stad en wijk, periode 4,  Inrichting van een gebied</vt:lpstr>
      <vt:lpstr>PowerPoint-presentatie</vt:lpstr>
      <vt:lpstr>Een voorbeeld! </vt:lpstr>
      <vt:lpstr>Kijkvragen</vt:lpstr>
      <vt:lpstr>PowerPoint-presentatie</vt:lpstr>
      <vt:lpstr>1. Ontmoeten in de stad </vt:lpstr>
      <vt:lpstr>PowerPoint-presentatie</vt:lpstr>
      <vt:lpstr>PowerPoint-presentatie</vt:lpstr>
      <vt:lpstr>Een mooi voorbeeld: het backyard experiment </vt:lpstr>
      <vt:lpstr>2. Inclusieve stad </vt:lpstr>
      <vt:lpstr>PowerPoint-presentatie</vt:lpstr>
      <vt:lpstr>3. Burgerinitiatieven</vt:lpstr>
      <vt:lpstr>Opdracht:</vt:lpstr>
      <vt:lpstr>PowerPoint-presentatie</vt:lpstr>
      <vt:lpstr>Fysieke en sociale leefbaarheid </vt:lpstr>
      <vt:lpstr>PowerPoint-presentatie</vt:lpstr>
      <vt:lpstr>PowerPoint-presentatie</vt:lpstr>
      <vt:lpstr>Afronden!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les 1</dc:title>
  <dc:creator>Pascalle Cup</dc:creator>
  <cp:lastModifiedBy>Pascalle Cup</cp:lastModifiedBy>
  <cp:revision>3</cp:revision>
  <dcterms:created xsi:type="dcterms:W3CDTF">2020-04-21T18:29:39Z</dcterms:created>
  <dcterms:modified xsi:type="dcterms:W3CDTF">2023-04-20T08:58:39Z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ies>
</file>